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97" r:id="rId2"/>
    <p:sldId id="298" r:id="rId3"/>
    <p:sldId id="330" r:id="rId4"/>
    <p:sldId id="259" r:id="rId5"/>
    <p:sldId id="258" r:id="rId6"/>
    <p:sldId id="331" r:id="rId7"/>
    <p:sldId id="332" r:id="rId8"/>
    <p:sldId id="333" r:id="rId9"/>
    <p:sldId id="334" r:id="rId10"/>
    <p:sldId id="316" r:id="rId11"/>
    <p:sldId id="288" r:id="rId12"/>
    <p:sldId id="33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3"/>
    <p:restoredTop sz="91461"/>
  </p:normalViewPr>
  <p:slideViewPr>
    <p:cSldViewPr snapToGrid="0">
      <p:cViewPr varScale="1">
        <p:scale>
          <a:sx n="88" d="100"/>
          <a:sy n="88" d="100"/>
        </p:scale>
        <p:origin x="1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F567E-01D2-46E7-814F-DEE183FDDCE7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E26E0-A1AD-4CEF-9ACD-23D098C47C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890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5BC6C-BA3B-465D-AA73-62504F62E9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4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5BC6C-BA3B-465D-AA73-62504F62E9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68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9AE75-9F9D-48B4-8958-BFFC8A18B8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97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5BC6C-BA3B-465D-AA73-62504F62E9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45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94DE80-1AB5-4216-982C-C4F91E5E42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4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FB07D-B7D8-425A-B851-34542FC3D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AC41EE-1E17-469A-845E-E81D31AE1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F65C9B-FE8D-4FDF-AE34-F87AD5063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E2FB-D90D-421C-BA0F-EAABF4165551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600E0F-3B0C-43B4-9B6C-CADC7C068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BD7073-5A9D-426D-BE9F-32A5AEC69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62FD-1746-47F7-BE3F-76AB04CF8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9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FEEFB-B30D-4C49-BB11-0E489F70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0ACF94-9767-4B94-A2CC-CC4DD68BF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2EC584-E8CF-4240-88A9-BC240350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E2FB-D90D-421C-BA0F-EAABF4165551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C99494-4845-46F3-93EC-81445D9C5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14552D-9FFC-4BCB-BC8B-1A7BB4E8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62FD-1746-47F7-BE3F-76AB04CF8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50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EE58816-4122-4F44-AFD7-1D33C38BF9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A1FCDA-F6A3-4A4E-B24B-5CF9A58B9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022C06-21EA-4423-A10B-318699F8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E2FB-D90D-421C-BA0F-EAABF4165551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610BFD-2084-4A12-9B7D-67D82B74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8D1B49-CD6F-40C8-8A4C-16CAB18A4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62FD-1746-47F7-BE3F-76AB04CF8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864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/>
          <a:p>
            <a:fld id="{3CE57C2A-1658-4DB9-91F1-CF2A91FE1411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/>
          <a:lstStyle/>
          <a:p>
            <a:fld id="{9F145826-E297-48B5-8719-9523CF25C9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21336" y="746802"/>
            <a:ext cx="4059936" cy="304495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079120" y="746802"/>
            <a:ext cx="4059936" cy="30449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150888" y="746802"/>
            <a:ext cx="4059936" cy="30449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-21336" y="3813048"/>
            <a:ext cx="4059936" cy="30449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76608" y="3813048"/>
            <a:ext cx="4059936" cy="30449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150888" y="3813048"/>
            <a:ext cx="4059936" cy="30449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16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069516" y="3905032"/>
            <a:ext cx="3033661" cy="226985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9151183" y="3905039"/>
            <a:ext cx="3033661" cy="226985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6117520" y="3905039"/>
            <a:ext cx="3033661" cy="226985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7167" y="3905039"/>
            <a:ext cx="3033661" cy="226985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3069516" y="711804"/>
            <a:ext cx="3033661" cy="226985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151183" y="711804"/>
            <a:ext cx="3033661" cy="226985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117520" y="711804"/>
            <a:ext cx="3033661" cy="226985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7167" y="711804"/>
            <a:ext cx="3033661" cy="226985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2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4AABB3-6E4F-4D23-9794-D009CC72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AE29EF-6B80-4624-B729-8D65DF0DC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B97D74-6709-40F1-9E09-C5C11D38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E2FB-D90D-421C-BA0F-EAABF4165551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BF1322-00FA-42D2-A443-E965F155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C07347-5BD4-428E-9DD4-8D7CD1A3B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62FD-1746-47F7-BE3F-76AB04CF8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6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5FD646-7AC4-4F5B-9D49-51B9FBCF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57F3B8-D1AF-4D5F-BE04-7CAF9893E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5E37B5-99D5-4390-9A62-720D0B91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E2FB-D90D-421C-BA0F-EAABF4165551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889EC9-C420-4FE3-BEA6-83463BF8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2094B5-72AA-4514-A7ED-71AE7B31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62FD-1746-47F7-BE3F-76AB04CF8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509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823B3-B9B0-40F5-B7A5-73C520D7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606E8-A517-4652-AACF-CC677CEDC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15AAB2-AD94-4CC4-B228-F9DCBFBAA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66BF3D-D0E4-4F63-878B-BA46A994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E2FB-D90D-421C-BA0F-EAABF4165551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5068AD-D714-4224-BC3C-E44A6685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0D98DE-4781-4C3B-8AB8-C75BA176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62FD-1746-47F7-BE3F-76AB04CF8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48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10080-9D1B-4460-AD3B-83B538DBF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878ED3-4790-47FC-9DF6-12F1C034D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ABCB62-20C2-47E8-85E2-073BFB963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C75FDBF-A52D-4F2B-9D0D-E3E7AAA34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DF98C2-E6BE-41E2-B159-207AC2E23B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CDFB347-8CB6-4A2F-9907-A551B339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E2FB-D90D-421C-BA0F-EAABF4165551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10C4BF2-8B67-444B-B879-E58AEAA83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B0916E-2C78-491D-B989-89153D4A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62FD-1746-47F7-BE3F-76AB04CF8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26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EE2AE-DB36-4BEB-9DB3-5677E138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1DACC5-794F-4683-A677-6DADAFB8E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E2FB-D90D-421C-BA0F-EAABF4165551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6F74C3-C57E-49DD-909D-DFDD87F1F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4B568B-88DA-43F7-9DD8-D28A5B122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62FD-1746-47F7-BE3F-76AB04CF8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156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204E9F-4F04-4CD0-B5F2-FCBA56523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E2FB-D90D-421C-BA0F-EAABF4165551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9A7C619-65FA-4A38-8B60-D47945E56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82D778-C2F4-43F6-A213-259ADD6A4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62FD-1746-47F7-BE3F-76AB04CF8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660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81253-E4E7-4157-97DA-C3AAD47A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A04947-A6FD-428E-B36B-7AE6308C2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923124-0194-4340-B62A-3B947581F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86553A-5AEA-49EB-9124-69BDB39C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E2FB-D90D-421C-BA0F-EAABF4165551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E224E9-B8FF-41C2-8B2F-2454F3A6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DEDFF5-D47E-4C3C-BC62-1C643FB31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62FD-1746-47F7-BE3F-76AB04CF8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43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304E14-6691-46BF-BB2D-C5409FE6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A7BF287-77AC-4E5A-B549-8EADDF2AEF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FA8F9-3B3A-4270-8551-B06C05284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92532E-EA8C-46C1-8ED8-70E7877AC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E2FB-D90D-421C-BA0F-EAABF4165551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BDE82F-3110-4506-BA14-25D4D00B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AE0E59-1637-42CC-AB3E-34AE7840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62FD-1746-47F7-BE3F-76AB04CF8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022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297CA4C-6A2C-46E5-9DEE-7E847FCD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D79B96-3116-4EB4-9BA8-DE0629C04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CBE471-895F-4860-B66C-F521836F9B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FE2FB-D90D-421C-BA0F-EAABF4165551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44C030-C552-4008-A39B-80E64E938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A9D5AF-CF78-4036-BB49-8A9A853FC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562FD-1746-47F7-BE3F-76AB04CF8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77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ncbi.nlm.nih.gov/pubmed/?term=Diversity,+cellular+origin+and+autoreactivity+of+antibody-secreting+cell+population+expansions+in+acute+systemic+lupus+erythematosus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47" y="997903"/>
            <a:ext cx="5937161" cy="313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501" y="4022659"/>
            <a:ext cx="5956797" cy="28247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8821" y="6566440"/>
            <a:ext cx="105186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u="sng" dirty="0">
                <a:solidFill>
                  <a:srgbClr val="333333"/>
                </a:solidFill>
                <a:latin typeface="arial" panose="020B0604020202020204" pitchFamily="34" charset="0"/>
                <a:hlinkClick r:id="rId5" tooltip="Nature immunology."/>
              </a:rPr>
              <a:t>Nat </a:t>
            </a:r>
            <a:r>
              <a:rPr lang="en-US" sz="1400" u="sng" dirty="0" err="1">
                <a:solidFill>
                  <a:srgbClr val="333333"/>
                </a:solidFill>
                <a:latin typeface="arial" panose="020B0604020202020204" pitchFamily="34" charset="0"/>
                <a:hlinkClick r:id="rId5" tooltip="Nature immunology."/>
              </a:rPr>
              <a:t>Immunol</a:t>
            </a:r>
            <a:r>
              <a:rPr lang="en-US" sz="1400" u="sng" dirty="0">
                <a:solidFill>
                  <a:srgbClr val="333333"/>
                </a:solidFill>
                <a:latin typeface="arial" panose="020B0604020202020204" pitchFamily="34" charset="0"/>
                <a:hlinkClick r:id="rId5" tooltip="Nature immunology.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2015 Jul;16(7):755-65. 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162633" y="-18140"/>
            <a:ext cx="91434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Activated Naïve B cells were important source of ASCs and serum autoantibodies during SLE flares. 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047" y="935967"/>
            <a:ext cx="3167819" cy="5650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0093" y="992376"/>
            <a:ext cx="270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01829" y="3964867"/>
            <a:ext cx="27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43799" y="862424"/>
            <a:ext cx="270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6153AB-4207-2543-B35F-6D1C098216D8}"/>
              </a:ext>
            </a:extLst>
          </p:cNvPr>
          <p:cNvSpPr txBox="1"/>
          <p:nvPr/>
        </p:nvSpPr>
        <p:spPr>
          <a:xfrm>
            <a:off x="64253" y="72222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Background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2210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sz="quarter" idx="17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18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itle 1"/>
          <p:cNvSpPr txBox="1">
            <a:spLocks/>
          </p:cNvSpPr>
          <p:nvPr/>
        </p:nvSpPr>
        <p:spPr>
          <a:xfrm>
            <a:off x="1568938" y="-53965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Linkage_BND_Others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491161" y="844494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20938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459827" y="3078099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31692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008599" y="3431475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13220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840975" y="3073017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1917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702559" y="844493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814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775913" y="844494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10580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544061" y="3096830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17459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026577" y="3417523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26949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933419" y="3078099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828615" y="844494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5511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820865" y="844494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18307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855219" y="3251586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2620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920917" y="3267255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2918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117845" y="2732582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2208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9826501" y="844493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339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491161" y="4007282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11000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424453" y="6155914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8501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074638" y="6556107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372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863397" y="6155914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1251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722209" y="3963835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13014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757177" y="3963835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1482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670785" y="6153850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1088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514257" y="6556107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384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013717" y="6100487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468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759179" y="3942414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5464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7704971" y="3964782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16752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7670117" y="6148391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4264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660809" y="6524206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7217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0168645" y="6100487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776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9807486" y="3940276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316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13715" y="-11271"/>
            <a:ext cx="3996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# Numbers near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Subject_Subset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are s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orted cell numbers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75853" y="578068"/>
            <a:ext cx="1067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HC1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732832" y="3686206"/>
            <a:ext cx="1067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S229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718860" y="3686206"/>
            <a:ext cx="1067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S25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23294" y="3686206"/>
            <a:ext cx="1067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S22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791825" y="578068"/>
            <a:ext cx="1067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HC4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783109" y="582036"/>
            <a:ext cx="1067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HC2</a:t>
            </a:r>
          </a:p>
        </p:txBody>
      </p:sp>
      <p:sp>
        <p:nvSpPr>
          <p:cNvPr id="47" name="文本框 10">
            <a:extLst>
              <a:ext uri="{FF2B5EF4-FFF2-40B4-BE49-F238E27FC236}">
                <a16:creationId xmlns:a16="http://schemas.microsoft.com/office/drawing/2014/main" id="{DCD2F952-1B5B-7847-967D-ACF6429EFF7E}"/>
              </a:ext>
            </a:extLst>
          </p:cNvPr>
          <p:cNvSpPr txBox="1"/>
          <p:nvPr/>
        </p:nvSpPr>
        <p:spPr>
          <a:xfrm>
            <a:off x="-34411" y="86937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218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" b="140"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" b="174"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1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" b="140"/>
          <a:stretch>
            <a:fillRect/>
          </a:stretch>
        </p:blipFill>
        <p:spPr/>
      </p:pic>
      <p:pic>
        <p:nvPicPr>
          <p:cNvPr id="14" name="Picture Placeholder 13"/>
          <p:cNvPicPr>
            <a:picLocks noGrp="1" noChangeAspect="1"/>
          </p:cNvPicPr>
          <p:nvPr>
            <p:ph type="pic" sz="quarter" idx="2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" b="174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2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" b="105"/>
          <a:stretch>
            <a:fillRect/>
          </a:stretch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22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" b="139"/>
          <a:stretch>
            <a:fillRect/>
          </a:stretch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sz="quarter" idx="23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" b="105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24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" b="139"/>
          <a:stretch>
            <a:fillRect/>
          </a:stretch>
        </p:blipFill>
        <p:spPr/>
      </p:pic>
      <p:sp>
        <p:nvSpPr>
          <p:cNvPr id="18" name="Title 1"/>
          <p:cNvSpPr txBox="1">
            <a:spLocks/>
          </p:cNvSpPr>
          <p:nvPr/>
        </p:nvSpPr>
        <p:spPr>
          <a:xfrm>
            <a:off x="1941381" y="0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>
                <a:latin typeface="+mn-lt"/>
              </a:rPr>
              <a:t>Linkage_BND_Others</a:t>
            </a:r>
            <a:endParaRPr lang="en-US" b="1" dirty="0">
              <a:latin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529378" y="2739849"/>
            <a:ext cx="88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237374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963121" y="2739846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87411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500241" y="624765"/>
            <a:ext cx="98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>
                <a:solidFill>
                  <a:srgbClr val="FF0000"/>
                </a:solidFill>
              </a:rPr>
              <a:t>432632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035875" y="624765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7057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853927" y="2739849"/>
            <a:ext cx="88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131124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287671" y="2739846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31590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24792" y="624765"/>
            <a:ext cx="98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267271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360425" y="624765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3915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050194" y="2744797"/>
            <a:ext cx="88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153584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483937" y="2744793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27803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021057" y="629711"/>
            <a:ext cx="98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185206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556691" y="629711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5101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428011" y="2739849"/>
            <a:ext cx="88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159548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861755" y="2739846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17131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398876" y="624765"/>
            <a:ext cx="98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211668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9934509" y="624765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5435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500243" y="5955933"/>
            <a:ext cx="88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15118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933987" y="5955933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17065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471108" y="3840851"/>
            <a:ext cx="98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46832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006741" y="3840851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>
                <a:solidFill>
                  <a:srgbClr val="FF0000"/>
                </a:solidFill>
              </a:rPr>
              <a:t>116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824794" y="5955937"/>
            <a:ext cx="88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100000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258537" y="5955933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21323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795657" y="3840851"/>
            <a:ext cx="98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80748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331291" y="3840851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643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021059" y="5960879"/>
            <a:ext cx="88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27271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454803" y="5960879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12305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991924" y="3845798"/>
            <a:ext cx="98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37038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527557" y="3845797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459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398878" y="5955933"/>
            <a:ext cx="88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29463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9832621" y="5955933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15334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369741" y="3840851"/>
            <a:ext cx="98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/>
              <a:t>25346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9905375" y="3840851"/>
            <a:ext cx="8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dirty="0"/>
              <a:t>307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05270" y="3068699"/>
            <a:ext cx="101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HC257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9237369" y="3063753"/>
            <a:ext cx="101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HC260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6852081" y="3071314"/>
            <a:ext cx="101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HC259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4567146" y="3071314"/>
            <a:ext cx="101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HC258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305270" y="6234119"/>
            <a:ext cx="101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S253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237369" y="6229172"/>
            <a:ext cx="101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S307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852081" y="6236733"/>
            <a:ext cx="101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S274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4567146" y="6236733"/>
            <a:ext cx="101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S262</a:t>
            </a:r>
          </a:p>
        </p:txBody>
      </p:sp>
      <p:sp>
        <p:nvSpPr>
          <p:cNvPr id="52" name="文本框 10">
            <a:extLst>
              <a:ext uri="{FF2B5EF4-FFF2-40B4-BE49-F238E27FC236}">
                <a16:creationId xmlns:a16="http://schemas.microsoft.com/office/drawing/2014/main" id="{DCD2F952-1B5B-7847-967D-ACF6429EFF7E}"/>
              </a:ext>
            </a:extLst>
          </p:cNvPr>
          <p:cNvSpPr txBox="1"/>
          <p:nvPr/>
        </p:nvSpPr>
        <p:spPr>
          <a:xfrm>
            <a:off x="175415" y="105630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28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767A5D2-69D9-9245-8BF3-7BA782DFA43A}"/>
              </a:ext>
            </a:extLst>
          </p:cNvPr>
          <p:cNvSpPr/>
          <p:nvPr/>
        </p:nvSpPr>
        <p:spPr>
          <a:xfrm>
            <a:off x="986117" y="951041"/>
            <a:ext cx="10165976" cy="390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Question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quality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AutoNum type="arabicPeriod"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clonal linkage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analysis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correct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AutoNum type="arabicPeriod"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Further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analysis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zh-CN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434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895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ASCs may have clonal linkage with other B cell subsets in SLE patients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BND cells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(A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nergic B cell)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？？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856" y="2825561"/>
            <a:ext cx="6018288" cy="37246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91182" y="6550225"/>
            <a:ext cx="2676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Antibodies </a:t>
            </a:r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2014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3(1), 116-129;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178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2" y="940048"/>
            <a:ext cx="2470245" cy="2591131"/>
          </a:xfrm>
          <a:prstGeom prst="rect">
            <a:avLst/>
          </a:prstGeom>
        </p:spPr>
      </p:pic>
      <p:sp>
        <p:nvSpPr>
          <p:cNvPr id="5" name="TextBox 12"/>
          <p:cNvSpPr txBox="1"/>
          <p:nvPr/>
        </p:nvSpPr>
        <p:spPr>
          <a:xfrm>
            <a:off x="1638301" y="76921"/>
            <a:ext cx="3820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Sort B cell subsets from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Healthy people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5148" y="3620731"/>
            <a:ext cx="5005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ASC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/B</a:t>
            </a:r>
            <a:r>
              <a:rPr lang="en-US" altLang="zh-CN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/Conventional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Naïve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AcN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911115" y="1828753"/>
            <a:ext cx="1268995" cy="181056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0" t="6734" r="6962" b="29593"/>
          <a:stretch/>
        </p:blipFill>
        <p:spPr>
          <a:xfrm>
            <a:off x="5459188" y="1106512"/>
            <a:ext cx="842945" cy="15779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65268" y="704525"/>
            <a:ext cx="191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RNA isolation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6580013" y="1828756"/>
            <a:ext cx="1502823" cy="181057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21" t="35487" b="36460"/>
          <a:stretch/>
        </p:blipFill>
        <p:spPr>
          <a:xfrm>
            <a:off x="8434947" y="1263660"/>
            <a:ext cx="1475776" cy="14518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02386" y="666867"/>
            <a:ext cx="253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Clone VH gene by 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   3 rounds PCR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9103562" y="2970198"/>
            <a:ext cx="169335" cy="1182735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5" r="23622"/>
          <a:stretch/>
        </p:blipFill>
        <p:spPr>
          <a:xfrm>
            <a:off x="8506894" y="4701511"/>
            <a:ext cx="1532004" cy="12457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00695" y="4297975"/>
            <a:ext cx="326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+mj-lt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Next 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eneration sequencing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Left Arrow 19"/>
          <p:cNvSpPr/>
          <p:nvPr/>
        </p:nvSpPr>
        <p:spPr>
          <a:xfrm>
            <a:off x="6879774" y="5223602"/>
            <a:ext cx="1053188" cy="150708"/>
          </a:xfrm>
          <a:prstGeom prst="lef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79" t="25713" r="11019" b="33334"/>
          <a:stretch/>
        </p:blipFill>
        <p:spPr>
          <a:xfrm>
            <a:off x="5459184" y="4625745"/>
            <a:ext cx="1175659" cy="2214959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5295297" y="4277622"/>
            <a:ext cx="199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+mj-lt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analysis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87344" y="4219890"/>
            <a:ext cx="345541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Sorted B cell subsets: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ASC: Antibody secreting cell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Memory B cell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BND: Anergic B cell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Conventional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Naïve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B cell</a:t>
            </a:r>
          </a:p>
          <a:p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AcN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: Activated Naïve B cell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98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965887"/>
              </p:ext>
            </p:extLst>
          </p:nvPr>
        </p:nvGraphicFramePr>
        <p:xfrm>
          <a:off x="2555063" y="1307914"/>
          <a:ext cx="7352612" cy="40369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7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3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5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8">
                  <a:extLst>
                    <a:ext uri="{9D8B030D-6E8A-4147-A177-3AD203B41FA5}">
                      <a16:colId xmlns:a16="http://schemas.microsoft.com/office/drawing/2014/main" val="2160021905"/>
                    </a:ext>
                  </a:extLst>
                </a:gridCol>
                <a:gridCol w="9668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2451">
                <a:tc>
                  <a:txBody>
                    <a:bodyPr/>
                    <a:lstStyle/>
                    <a:p>
                      <a:pPr algn="l" fontAlgn="b"/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ASC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Memory 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900" u="none" strike="noStrike" dirty="0">
                          <a:effectLst/>
                        </a:rPr>
                        <a:t>Conventional Naïve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B</a:t>
                      </a:r>
                      <a:r>
                        <a:rPr lang="en-US" sz="1900" u="none" strike="noStrike" baseline="-25000" dirty="0">
                          <a:effectLst/>
                        </a:rPr>
                        <a:t>ND</a:t>
                      </a:r>
                      <a:endParaRPr lang="en-US" sz="19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r>
                        <a:rPr lang="en-US" altLang="zh-CN" sz="1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HC</a:t>
                      </a:r>
                      <a:r>
                        <a:rPr lang="en-US" altLang="zh-CN" sz="1900" u="none" strike="noStrike" dirty="0">
                          <a:effectLst/>
                        </a:rPr>
                        <a:t>1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31690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076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HC</a:t>
                      </a:r>
                      <a:r>
                        <a:rPr lang="en-US" altLang="zh-CN" sz="1900" u="none" strike="noStrike" dirty="0">
                          <a:effectLst/>
                        </a:rPr>
                        <a:t>2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HC</a:t>
                      </a:r>
                      <a:r>
                        <a:rPr lang="en-US" altLang="zh-CN" sz="1900" u="none" strike="noStrike" dirty="0">
                          <a:effectLst/>
                        </a:rPr>
                        <a:t>4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S25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S229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555063" y="116114"/>
            <a:ext cx="9144000" cy="1040131"/>
          </a:xfrm>
        </p:spPr>
        <p:txBody>
          <a:bodyPr>
            <a:normAutofit/>
          </a:bodyPr>
          <a:lstStyle/>
          <a:p>
            <a:r>
              <a:rPr lang="en-US" sz="3600" dirty="0"/>
              <a:t>Cell number of sorted B cell subsets</a:t>
            </a:r>
          </a:p>
        </p:txBody>
      </p:sp>
    </p:spTree>
    <p:extLst>
      <p:ext uri="{BB962C8B-B14F-4D97-AF65-F5344CB8AC3E}">
        <p14:creationId xmlns:p14="http://schemas.microsoft.com/office/powerpoint/2010/main" val="235276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837488"/>
              </p:ext>
            </p:extLst>
          </p:nvPr>
        </p:nvGraphicFramePr>
        <p:xfrm>
          <a:off x="2221234" y="1177285"/>
          <a:ext cx="7300136" cy="50082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5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3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04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0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0422">
                  <a:extLst>
                    <a:ext uri="{9D8B030D-6E8A-4147-A177-3AD203B41FA5}">
                      <a16:colId xmlns:a16="http://schemas.microsoft.com/office/drawing/2014/main" val="3906555645"/>
                    </a:ext>
                  </a:extLst>
                </a:gridCol>
              </a:tblGrid>
              <a:tr h="552451">
                <a:tc>
                  <a:txBody>
                    <a:bodyPr/>
                    <a:lstStyle/>
                    <a:p>
                      <a:pPr algn="l" fontAlgn="b"/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ASC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Memory 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u="none" strike="noStrike" dirty="0">
                          <a:effectLst/>
                        </a:rPr>
                        <a:t>Conventional</a:t>
                      </a:r>
                      <a:br>
                        <a:rPr lang="en-US" altLang="zh-CN" sz="1900" u="none" strike="noStrike" dirty="0">
                          <a:effectLst/>
                        </a:rPr>
                      </a:br>
                      <a:r>
                        <a:rPr lang="en-US" altLang="zh-CN" sz="1900" u="none" strike="noStrike" dirty="0">
                          <a:effectLst/>
                        </a:rPr>
                        <a:t>Naïve</a:t>
                      </a:r>
                      <a:endParaRPr lang="en-US" altLang="zh-C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B</a:t>
                      </a:r>
                      <a:r>
                        <a:rPr lang="en-US" sz="1900" u="none" strike="noStrike" baseline="-25000" dirty="0">
                          <a:effectLst/>
                        </a:rPr>
                        <a:t>ND</a:t>
                      </a:r>
                      <a:endParaRPr lang="en-US" sz="19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HC257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7057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237374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432632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87411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HC258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3915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131124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267271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31590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HC259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5101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153584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185206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27803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HC260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5435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159548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211668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17131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S253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116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15118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46832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17065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S262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643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100000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80748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21323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2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S274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459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27271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37038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12305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2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S307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307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29463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25346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15334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21234" y="137154"/>
            <a:ext cx="9144000" cy="1040131"/>
          </a:xfrm>
        </p:spPr>
        <p:txBody>
          <a:bodyPr>
            <a:normAutofit/>
          </a:bodyPr>
          <a:lstStyle/>
          <a:p>
            <a:r>
              <a:rPr lang="en-US" sz="3600" dirty="0"/>
              <a:t>Cell number of sorted B cell subsets</a:t>
            </a:r>
          </a:p>
        </p:txBody>
      </p:sp>
    </p:spTree>
    <p:extLst>
      <p:ext uri="{BB962C8B-B14F-4D97-AF65-F5344CB8AC3E}">
        <p14:creationId xmlns:p14="http://schemas.microsoft.com/office/powerpoint/2010/main" val="126118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767A5D2-69D9-9245-8BF3-7BA782DFA43A}"/>
              </a:ext>
            </a:extLst>
          </p:cNvPr>
          <p:cNvSpPr/>
          <p:nvPr/>
        </p:nvSpPr>
        <p:spPr>
          <a:xfrm>
            <a:off x="986117" y="951041"/>
            <a:ext cx="10165976" cy="3911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Objective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Compare the self-reactivity</a:t>
            </a: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VDJ segment, CDR3 length, or other CDR3 information)</a:t>
            </a:r>
          </a:p>
          <a:p>
            <a:pPr marL="457200">
              <a:lnSpc>
                <a:spcPct val="150000"/>
              </a:lnSpc>
              <a:spcAft>
                <a:spcPts val="0"/>
              </a:spcAft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Find the Shared clones (or clonal linkage) among different B cell subsets of each subject, especially B</a:t>
            </a:r>
            <a:r>
              <a: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ND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cells with other subsets.</a:t>
            </a:r>
            <a:endParaRPr lang="zh-CN" altLang="zh-CN" sz="20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595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25A12E7-5DFD-3D4C-AAC9-83EB66657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841" y="848285"/>
            <a:ext cx="7086600" cy="54483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D2F952-1B5B-7847-967D-ACF6429EFF7E}"/>
              </a:ext>
            </a:extLst>
          </p:cNvPr>
          <p:cNvSpPr txBox="1"/>
          <p:nvPr/>
        </p:nvSpPr>
        <p:spPr>
          <a:xfrm>
            <a:off x="591671" y="340659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331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EF63CD-B805-DF4E-89BE-59F5BD9E8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1778000"/>
            <a:ext cx="8369300" cy="3302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DC0E234-A78B-9D49-BFB1-8B185050A0F4}"/>
              </a:ext>
            </a:extLst>
          </p:cNvPr>
          <p:cNvSpPr txBox="1"/>
          <p:nvPr/>
        </p:nvSpPr>
        <p:spPr>
          <a:xfrm>
            <a:off x="591671" y="340659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011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9DBFE6-F00F-964B-8DE2-BD77EA4E4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819150"/>
            <a:ext cx="8432800" cy="5219700"/>
          </a:xfrm>
          <a:prstGeom prst="rect">
            <a:avLst/>
          </a:prstGeom>
        </p:spPr>
      </p:pic>
      <p:sp>
        <p:nvSpPr>
          <p:cNvPr id="5" name="文本框 10">
            <a:extLst>
              <a:ext uri="{FF2B5EF4-FFF2-40B4-BE49-F238E27FC236}">
                <a16:creationId xmlns:a16="http://schemas.microsoft.com/office/drawing/2014/main" id="{DCD2F952-1B5B-7847-967D-ACF6429EFF7E}"/>
              </a:ext>
            </a:extLst>
          </p:cNvPr>
          <p:cNvSpPr txBox="1"/>
          <p:nvPr/>
        </p:nvSpPr>
        <p:spPr>
          <a:xfrm>
            <a:off x="337190" y="449818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3657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</TotalTime>
  <Words>370</Words>
  <Application>Microsoft Macintosh PowerPoint</Application>
  <PresentationFormat>宽屏</PresentationFormat>
  <Paragraphs>218</Paragraphs>
  <Slides>12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等线 Light</vt:lpstr>
      <vt:lpstr>宋体</vt:lpstr>
      <vt:lpstr>Arial</vt:lpstr>
      <vt:lpstr>Arial</vt:lpstr>
      <vt:lpstr>Calibri</vt:lpstr>
      <vt:lpstr>Times New Roman</vt:lpstr>
      <vt:lpstr>Office 主题​​</vt:lpstr>
      <vt:lpstr>PowerPoint 演示文稿</vt:lpstr>
      <vt:lpstr>Hypothesis</vt:lpstr>
      <vt:lpstr>PowerPoint 演示文稿</vt:lpstr>
      <vt:lpstr>Cell number of sorted B cell subsets</vt:lpstr>
      <vt:lpstr>Cell number of sorted B cell subsets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kang</dc:creator>
  <cp:lastModifiedBy>Huji Xu</cp:lastModifiedBy>
  <cp:revision>14</cp:revision>
  <dcterms:created xsi:type="dcterms:W3CDTF">2018-11-01T01:50:43Z</dcterms:created>
  <dcterms:modified xsi:type="dcterms:W3CDTF">2019-07-30T07:53:28Z</dcterms:modified>
</cp:coreProperties>
</file>